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6" roundtripDataSignature="AMtx7miREIXSS8ZUSzYBO5Q/hSwk4VTp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01faf39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01faf39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hyperlink" Target="https://openai.com/" TargetMode="External"/><Relationship Id="rId13" Type="http://schemas.openxmlformats.org/officeDocument/2006/relationships/image" Target="../media/image7.png"/><Relationship Id="rId12"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matplotlib.org/" TargetMode="External"/><Relationship Id="rId4" Type="http://schemas.openxmlformats.org/officeDocument/2006/relationships/image" Target="../media/image12.png"/><Relationship Id="rId9" Type="http://schemas.openxmlformats.org/officeDocument/2006/relationships/image" Target="../media/image4.png"/><Relationship Id="rId15" Type="http://schemas.openxmlformats.org/officeDocument/2006/relationships/image" Target="../media/image17.png"/><Relationship Id="rId14" Type="http://schemas.openxmlformats.org/officeDocument/2006/relationships/image" Target="../media/image8.png"/><Relationship Id="rId17" Type="http://schemas.openxmlformats.org/officeDocument/2006/relationships/image" Target="../media/image3.png"/><Relationship Id="rId16"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134975"/>
            <a:ext cx="8520600" cy="59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 sz="3380"/>
              <a:t>Course Outline</a:t>
            </a:r>
            <a:endParaRPr sz="3380"/>
          </a:p>
        </p:txBody>
      </p:sp>
      <p:sp>
        <p:nvSpPr>
          <p:cNvPr id="55" name="Google Shape;55;p1"/>
          <p:cNvSpPr txBox="1"/>
          <p:nvPr>
            <p:ph idx="1" type="subTitle"/>
          </p:nvPr>
        </p:nvSpPr>
        <p:spPr>
          <a:xfrm>
            <a:off x="205025" y="712350"/>
            <a:ext cx="5441400" cy="3718800"/>
          </a:xfrm>
          <a:prstGeom prst="rect">
            <a:avLst/>
          </a:prstGeom>
          <a:noFill/>
          <a:ln>
            <a:noFill/>
          </a:ln>
        </p:spPr>
        <p:txBody>
          <a:bodyPr anchorCtr="0" anchor="t" bIns="91425" lIns="91425" spcFirstLastPara="1" rIns="91425" wrap="square" tIns="91425">
            <a:normAutofit fontScale="25000" lnSpcReduction="20000"/>
          </a:bodyPr>
          <a:lstStyle/>
          <a:p>
            <a:pPr indent="-333057" lvl="0" marL="457200" rtl="0" algn="l">
              <a:lnSpc>
                <a:spcPct val="200000"/>
              </a:lnSpc>
              <a:spcBef>
                <a:spcPts val="0"/>
              </a:spcBef>
              <a:spcAft>
                <a:spcPts val="0"/>
              </a:spcAft>
              <a:buClr>
                <a:schemeClr val="dk1"/>
              </a:buClr>
              <a:buSzPct val="100000"/>
              <a:buFont typeface="Times New Roman"/>
              <a:buAutoNum type="arabicPeriod"/>
            </a:pPr>
            <a:r>
              <a:rPr lang="en" sz="6580">
                <a:solidFill>
                  <a:schemeClr val="dk1"/>
                </a:solidFill>
                <a:latin typeface="Times New Roman"/>
                <a:ea typeface="Times New Roman"/>
                <a:cs typeface="Times New Roman"/>
                <a:sym typeface="Times New Roman"/>
              </a:rPr>
              <a:t>Goals and Preliminaries </a:t>
            </a:r>
            <a:endParaRPr sz="6580">
              <a:solidFill>
                <a:schemeClr val="dk1"/>
              </a:solidFill>
              <a:latin typeface="Times New Roman"/>
              <a:ea typeface="Times New Roman"/>
              <a:cs typeface="Times New Roman"/>
              <a:sym typeface="Times New Roman"/>
            </a:endParaRPr>
          </a:p>
          <a:p>
            <a:pPr indent="-333057" lvl="0" marL="457200" rtl="0" algn="l">
              <a:lnSpc>
                <a:spcPct val="200000"/>
              </a:lnSpc>
              <a:spcBef>
                <a:spcPts val="0"/>
              </a:spcBef>
              <a:spcAft>
                <a:spcPts val="0"/>
              </a:spcAft>
              <a:buClr>
                <a:schemeClr val="dk1"/>
              </a:buClr>
              <a:buSzPct val="100000"/>
              <a:buFont typeface="Times New Roman"/>
              <a:buAutoNum type="arabicPeriod"/>
            </a:pPr>
            <a:r>
              <a:rPr lang="en" sz="6580">
                <a:solidFill>
                  <a:schemeClr val="dk1"/>
                </a:solidFill>
                <a:latin typeface="Times New Roman"/>
                <a:ea typeface="Times New Roman"/>
                <a:cs typeface="Times New Roman"/>
                <a:sym typeface="Times New Roman"/>
              </a:rPr>
              <a:t>Essential Python Modules for Machine Learning</a:t>
            </a:r>
            <a:endParaRPr sz="6580">
              <a:solidFill>
                <a:schemeClr val="dk1"/>
              </a:solidFill>
              <a:latin typeface="Times New Roman"/>
              <a:ea typeface="Times New Roman"/>
              <a:cs typeface="Times New Roman"/>
              <a:sym typeface="Times New Roman"/>
            </a:endParaRPr>
          </a:p>
          <a:p>
            <a:pPr indent="-333057" lvl="0" marL="457200" rtl="0" algn="l">
              <a:lnSpc>
                <a:spcPct val="200000"/>
              </a:lnSpc>
              <a:spcBef>
                <a:spcPts val="0"/>
              </a:spcBef>
              <a:spcAft>
                <a:spcPts val="0"/>
              </a:spcAft>
              <a:buClr>
                <a:schemeClr val="dk1"/>
              </a:buClr>
              <a:buSzPct val="100000"/>
              <a:buFont typeface="Times New Roman"/>
              <a:buAutoNum type="arabicPeriod"/>
            </a:pPr>
            <a:r>
              <a:rPr lang="en" sz="6580">
                <a:solidFill>
                  <a:schemeClr val="dk1"/>
                </a:solidFill>
                <a:latin typeface="Times New Roman"/>
                <a:ea typeface="Times New Roman"/>
                <a:cs typeface="Times New Roman"/>
                <a:sym typeface="Times New Roman"/>
              </a:rPr>
              <a:t>A Gentle Introduction to Neural Networks</a:t>
            </a:r>
            <a:endParaRPr sz="6580">
              <a:solidFill>
                <a:schemeClr val="dk1"/>
              </a:solidFill>
              <a:latin typeface="Times New Roman"/>
              <a:ea typeface="Times New Roman"/>
              <a:cs typeface="Times New Roman"/>
              <a:sym typeface="Times New Roman"/>
            </a:endParaRPr>
          </a:p>
          <a:p>
            <a:pPr indent="-333057" lvl="0" marL="457200" rtl="0" algn="l">
              <a:lnSpc>
                <a:spcPct val="200000"/>
              </a:lnSpc>
              <a:spcBef>
                <a:spcPts val="0"/>
              </a:spcBef>
              <a:spcAft>
                <a:spcPts val="0"/>
              </a:spcAft>
              <a:buClr>
                <a:schemeClr val="dk1"/>
              </a:buClr>
              <a:buSzPct val="100000"/>
              <a:buFont typeface="Times New Roman"/>
              <a:buAutoNum type="arabicPeriod"/>
            </a:pPr>
            <a:r>
              <a:rPr lang="en" sz="6580">
                <a:solidFill>
                  <a:schemeClr val="dk1"/>
                </a:solidFill>
                <a:latin typeface="Times New Roman"/>
                <a:ea typeface="Times New Roman"/>
                <a:cs typeface="Times New Roman"/>
                <a:sym typeface="Times New Roman"/>
              </a:rPr>
              <a:t>Building Neural Networks with Pytorch</a:t>
            </a:r>
            <a:endParaRPr sz="6580">
              <a:solidFill>
                <a:schemeClr val="dk1"/>
              </a:solidFill>
              <a:latin typeface="Times New Roman"/>
              <a:ea typeface="Times New Roman"/>
              <a:cs typeface="Times New Roman"/>
              <a:sym typeface="Times New Roman"/>
            </a:endParaRPr>
          </a:p>
          <a:p>
            <a:pPr indent="-333057" lvl="0" marL="457200" rtl="0" algn="l">
              <a:lnSpc>
                <a:spcPct val="200000"/>
              </a:lnSpc>
              <a:spcBef>
                <a:spcPts val="0"/>
              </a:spcBef>
              <a:spcAft>
                <a:spcPts val="0"/>
              </a:spcAft>
              <a:buClr>
                <a:schemeClr val="dk1"/>
              </a:buClr>
              <a:buSzPct val="100000"/>
              <a:buFont typeface="Times New Roman"/>
              <a:buAutoNum type="arabicPeriod"/>
            </a:pPr>
            <a:r>
              <a:rPr lang="en" sz="6580">
                <a:solidFill>
                  <a:schemeClr val="dk1"/>
                </a:solidFill>
                <a:latin typeface="Times New Roman"/>
                <a:ea typeface="Times New Roman"/>
                <a:cs typeface="Times New Roman"/>
                <a:sym typeface="Times New Roman"/>
              </a:rPr>
              <a:t>Improving Neural Networks</a:t>
            </a:r>
            <a:endParaRPr sz="6580">
              <a:solidFill>
                <a:schemeClr val="dk1"/>
              </a:solidFill>
              <a:latin typeface="Times New Roman"/>
              <a:ea typeface="Times New Roman"/>
              <a:cs typeface="Times New Roman"/>
              <a:sym typeface="Times New Roman"/>
            </a:endParaRPr>
          </a:p>
          <a:p>
            <a:pPr indent="-333057" lvl="0" marL="457200" rtl="0" algn="l">
              <a:lnSpc>
                <a:spcPct val="200000"/>
              </a:lnSpc>
              <a:spcBef>
                <a:spcPts val="0"/>
              </a:spcBef>
              <a:spcAft>
                <a:spcPts val="0"/>
              </a:spcAft>
              <a:buClr>
                <a:schemeClr val="dk1"/>
              </a:buClr>
              <a:buSzPct val="100000"/>
              <a:buFont typeface="Times New Roman"/>
              <a:buAutoNum type="arabicPeriod"/>
            </a:pPr>
            <a:r>
              <a:rPr lang="en" sz="6580">
                <a:solidFill>
                  <a:schemeClr val="dk1"/>
                </a:solidFill>
                <a:latin typeface="Times New Roman"/>
                <a:ea typeface="Times New Roman"/>
                <a:cs typeface="Times New Roman"/>
                <a:sym typeface="Times New Roman"/>
              </a:rPr>
              <a:t>Modern Practices</a:t>
            </a:r>
            <a:endParaRPr sz="6580">
              <a:solidFill>
                <a:schemeClr val="dk1"/>
              </a:solidFill>
              <a:latin typeface="Times New Roman"/>
              <a:ea typeface="Times New Roman"/>
              <a:cs typeface="Times New Roman"/>
              <a:sym typeface="Times New Roman"/>
            </a:endParaRPr>
          </a:p>
          <a:p>
            <a:pPr indent="-333057" lvl="0" marL="457200" rtl="0" algn="l">
              <a:lnSpc>
                <a:spcPct val="200000"/>
              </a:lnSpc>
              <a:spcBef>
                <a:spcPts val="0"/>
              </a:spcBef>
              <a:spcAft>
                <a:spcPts val="0"/>
              </a:spcAft>
              <a:buClr>
                <a:schemeClr val="dk1"/>
              </a:buClr>
              <a:buSzPct val="100000"/>
              <a:buFont typeface="Times New Roman"/>
              <a:buAutoNum type="arabicPeriod"/>
            </a:pPr>
            <a:r>
              <a:rPr lang="en" sz="6580">
                <a:solidFill>
                  <a:schemeClr val="dk1"/>
                </a:solidFill>
                <a:latin typeface="Times New Roman"/>
                <a:ea typeface="Times New Roman"/>
                <a:cs typeface="Times New Roman"/>
                <a:sym typeface="Times New Roman"/>
              </a:rPr>
              <a:t>Capstone Project</a:t>
            </a:r>
            <a:endParaRPr sz="6580">
              <a:solidFill>
                <a:schemeClr val="dk1"/>
              </a:solidFill>
              <a:latin typeface="Times New Roman"/>
              <a:ea typeface="Times New Roman"/>
              <a:cs typeface="Times New Roman"/>
              <a:sym typeface="Times New Roman"/>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a:p>
            <a:pPr indent="0" lvl="0" marL="0" rtl="0" algn="ctr">
              <a:lnSpc>
                <a:spcPct val="200000"/>
              </a:lnSpc>
              <a:spcBef>
                <a:spcPts val="0"/>
              </a:spcBef>
              <a:spcAft>
                <a:spcPts val="0"/>
              </a:spcAft>
              <a:buSzPct val="331360"/>
              <a:buNone/>
            </a:pPr>
            <a:r>
              <a:t/>
            </a:r>
            <a:endParaRPr sz="338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g1e01faf39e1_0_5"/>
          <p:cNvPicPr preferRelativeResize="0"/>
          <p:nvPr/>
        </p:nvPicPr>
        <p:blipFill>
          <a:blip r:embed="rId3">
            <a:alphaModFix/>
          </a:blip>
          <a:stretch>
            <a:fillRect/>
          </a:stretch>
        </p:blipFill>
        <p:spPr>
          <a:xfrm>
            <a:off x="1920238" y="-320051"/>
            <a:ext cx="5303524" cy="7730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2">
            <a:hlinkClick r:id="rId3"/>
          </p:cNvPr>
          <p:cNvPicPr preferRelativeResize="0"/>
          <p:nvPr/>
        </p:nvPicPr>
        <p:blipFill rotWithShape="1">
          <a:blip r:embed="rId4">
            <a:alphaModFix/>
          </a:blip>
          <a:srcRect b="0" l="0" r="0" t="0"/>
          <a:stretch/>
        </p:blipFill>
        <p:spPr>
          <a:xfrm>
            <a:off x="463525" y="259100"/>
            <a:ext cx="2377425" cy="475475"/>
          </a:xfrm>
          <a:prstGeom prst="rect">
            <a:avLst/>
          </a:prstGeom>
          <a:noFill/>
          <a:ln>
            <a:noFill/>
          </a:ln>
        </p:spPr>
      </p:pic>
      <p:pic>
        <p:nvPicPr>
          <p:cNvPr id="61" name="Google Shape;61;p2"/>
          <p:cNvPicPr preferRelativeResize="0"/>
          <p:nvPr/>
        </p:nvPicPr>
        <p:blipFill rotWithShape="1">
          <a:blip r:embed="rId5">
            <a:alphaModFix/>
          </a:blip>
          <a:srcRect b="0" l="0" r="0" t="0"/>
          <a:stretch/>
        </p:blipFill>
        <p:spPr>
          <a:xfrm>
            <a:off x="6110125" y="91475"/>
            <a:ext cx="2377426" cy="1069437"/>
          </a:xfrm>
          <a:prstGeom prst="rect">
            <a:avLst/>
          </a:prstGeom>
          <a:noFill/>
          <a:ln>
            <a:noFill/>
          </a:ln>
        </p:spPr>
      </p:pic>
      <p:pic>
        <p:nvPicPr>
          <p:cNvPr id="62" name="Google Shape;62;p2"/>
          <p:cNvPicPr preferRelativeResize="0"/>
          <p:nvPr/>
        </p:nvPicPr>
        <p:blipFill rotWithShape="1">
          <a:blip r:embed="rId6">
            <a:alphaModFix/>
          </a:blip>
          <a:srcRect b="0" l="0" r="0" t="0"/>
          <a:stretch/>
        </p:blipFill>
        <p:spPr>
          <a:xfrm>
            <a:off x="66325" y="2196687"/>
            <a:ext cx="2285972" cy="924203"/>
          </a:xfrm>
          <a:prstGeom prst="rect">
            <a:avLst/>
          </a:prstGeom>
          <a:noFill/>
          <a:ln>
            <a:noFill/>
          </a:ln>
        </p:spPr>
      </p:pic>
      <p:pic>
        <p:nvPicPr>
          <p:cNvPr id="63" name="Google Shape;63;p2"/>
          <p:cNvPicPr preferRelativeResize="0"/>
          <p:nvPr/>
        </p:nvPicPr>
        <p:blipFill rotWithShape="1">
          <a:blip r:embed="rId7">
            <a:alphaModFix/>
          </a:blip>
          <a:srcRect b="0" l="0" r="0" t="0"/>
          <a:stretch/>
        </p:blipFill>
        <p:spPr>
          <a:xfrm>
            <a:off x="7291100" y="1252325"/>
            <a:ext cx="1054087" cy="1268900"/>
          </a:xfrm>
          <a:prstGeom prst="rect">
            <a:avLst/>
          </a:prstGeom>
          <a:noFill/>
          <a:ln>
            <a:noFill/>
          </a:ln>
        </p:spPr>
      </p:pic>
      <p:pic>
        <p:nvPicPr>
          <p:cNvPr id="64" name="Google Shape;64;p2"/>
          <p:cNvPicPr preferRelativeResize="0"/>
          <p:nvPr/>
        </p:nvPicPr>
        <p:blipFill rotWithShape="1">
          <a:blip r:embed="rId8">
            <a:alphaModFix/>
          </a:blip>
          <a:srcRect b="0" l="0" r="0" t="0"/>
          <a:stretch/>
        </p:blipFill>
        <p:spPr>
          <a:xfrm>
            <a:off x="2840938" y="1573558"/>
            <a:ext cx="2872000" cy="1866192"/>
          </a:xfrm>
          <a:prstGeom prst="rect">
            <a:avLst/>
          </a:prstGeom>
          <a:noFill/>
          <a:ln>
            <a:noFill/>
          </a:ln>
        </p:spPr>
      </p:pic>
      <p:pic>
        <p:nvPicPr>
          <p:cNvPr id="65" name="Google Shape;65;p2"/>
          <p:cNvPicPr preferRelativeResize="0"/>
          <p:nvPr/>
        </p:nvPicPr>
        <p:blipFill rotWithShape="1">
          <a:blip r:embed="rId9">
            <a:alphaModFix/>
          </a:blip>
          <a:srcRect b="0" l="0" r="0" t="0"/>
          <a:stretch/>
        </p:blipFill>
        <p:spPr>
          <a:xfrm>
            <a:off x="297175" y="3415900"/>
            <a:ext cx="1248982" cy="1401526"/>
          </a:xfrm>
          <a:prstGeom prst="rect">
            <a:avLst/>
          </a:prstGeom>
          <a:noFill/>
          <a:ln>
            <a:noFill/>
          </a:ln>
        </p:spPr>
      </p:pic>
      <p:pic>
        <p:nvPicPr>
          <p:cNvPr id="66" name="Google Shape;66;p2">
            <a:hlinkClick r:id="rId10"/>
          </p:cNvPr>
          <p:cNvPicPr preferRelativeResize="0"/>
          <p:nvPr/>
        </p:nvPicPr>
        <p:blipFill rotWithShape="1">
          <a:blip r:embed="rId11">
            <a:alphaModFix/>
          </a:blip>
          <a:srcRect b="0" l="0" r="0" t="0"/>
          <a:stretch/>
        </p:blipFill>
        <p:spPr>
          <a:xfrm>
            <a:off x="3153838" y="186600"/>
            <a:ext cx="2104827" cy="1183965"/>
          </a:xfrm>
          <a:prstGeom prst="rect">
            <a:avLst/>
          </a:prstGeom>
          <a:noFill/>
          <a:ln>
            <a:noFill/>
          </a:ln>
        </p:spPr>
      </p:pic>
      <p:pic>
        <p:nvPicPr>
          <p:cNvPr id="67" name="Google Shape;67;p2"/>
          <p:cNvPicPr preferRelativeResize="0"/>
          <p:nvPr/>
        </p:nvPicPr>
        <p:blipFill rotWithShape="1">
          <a:blip r:embed="rId12">
            <a:alphaModFix/>
          </a:blip>
          <a:srcRect b="0" l="0" r="0" t="0"/>
          <a:stretch/>
        </p:blipFill>
        <p:spPr>
          <a:xfrm>
            <a:off x="3854024" y="3642737"/>
            <a:ext cx="2104824" cy="1401526"/>
          </a:xfrm>
          <a:prstGeom prst="rect">
            <a:avLst/>
          </a:prstGeom>
          <a:noFill/>
          <a:ln>
            <a:noFill/>
          </a:ln>
        </p:spPr>
      </p:pic>
      <p:pic>
        <p:nvPicPr>
          <p:cNvPr id="68" name="Google Shape;68;p2"/>
          <p:cNvPicPr preferRelativeResize="0"/>
          <p:nvPr/>
        </p:nvPicPr>
        <p:blipFill rotWithShape="1">
          <a:blip r:embed="rId13">
            <a:alphaModFix/>
          </a:blip>
          <a:srcRect b="0" l="0" r="0" t="0"/>
          <a:stretch/>
        </p:blipFill>
        <p:spPr>
          <a:xfrm>
            <a:off x="6393950" y="3471800"/>
            <a:ext cx="1809750" cy="1809750"/>
          </a:xfrm>
          <a:prstGeom prst="rect">
            <a:avLst/>
          </a:prstGeom>
          <a:noFill/>
          <a:ln>
            <a:noFill/>
          </a:ln>
        </p:spPr>
      </p:pic>
      <p:pic>
        <p:nvPicPr>
          <p:cNvPr id="69" name="Google Shape;69;p2"/>
          <p:cNvPicPr preferRelativeResize="0"/>
          <p:nvPr/>
        </p:nvPicPr>
        <p:blipFill rotWithShape="1">
          <a:blip r:embed="rId14">
            <a:alphaModFix/>
          </a:blip>
          <a:srcRect b="0" l="0" r="0" t="0"/>
          <a:stretch/>
        </p:blipFill>
        <p:spPr>
          <a:xfrm>
            <a:off x="-55575" y="1031925"/>
            <a:ext cx="2039869" cy="1019950"/>
          </a:xfrm>
          <a:prstGeom prst="rect">
            <a:avLst/>
          </a:prstGeom>
          <a:noFill/>
          <a:ln>
            <a:noFill/>
          </a:ln>
        </p:spPr>
      </p:pic>
      <p:pic>
        <p:nvPicPr>
          <p:cNvPr id="70" name="Google Shape;70;p2"/>
          <p:cNvPicPr preferRelativeResize="0"/>
          <p:nvPr/>
        </p:nvPicPr>
        <p:blipFill rotWithShape="1">
          <a:blip r:embed="rId15">
            <a:alphaModFix/>
          </a:blip>
          <a:srcRect b="0" l="0" r="0" t="0"/>
          <a:stretch/>
        </p:blipFill>
        <p:spPr>
          <a:xfrm>
            <a:off x="6447675" y="2521221"/>
            <a:ext cx="2039875" cy="1019938"/>
          </a:xfrm>
          <a:prstGeom prst="rect">
            <a:avLst/>
          </a:prstGeom>
          <a:noFill/>
          <a:ln>
            <a:noFill/>
          </a:ln>
        </p:spPr>
      </p:pic>
      <p:pic>
        <p:nvPicPr>
          <p:cNvPr id="71" name="Google Shape;71;p2"/>
          <p:cNvPicPr preferRelativeResize="0"/>
          <p:nvPr/>
        </p:nvPicPr>
        <p:blipFill rotWithShape="1">
          <a:blip r:embed="rId16">
            <a:alphaModFix/>
          </a:blip>
          <a:srcRect b="0" l="0" r="0" t="0"/>
          <a:stretch/>
        </p:blipFill>
        <p:spPr>
          <a:xfrm>
            <a:off x="1938925" y="3642725"/>
            <a:ext cx="1362327" cy="1368425"/>
          </a:xfrm>
          <a:prstGeom prst="rect">
            <a:avLst/>
          </a:prstGeom>
          <a:noFill/>
          <a:ln>
            <a:noFill/>
          </a:ln>
        </p:spPr>
      </p:pic>
      <p:pic>
        <p:nvPicPr>
          <p:cNvPr id="72" name="Google Shape;72;p2"/>
          <p:cNvPicPr preferRelativeResize="0"/>
          <p:nvPr/>
        </p:nvPicPr>
        <p:blipFill rotWithShape="1">
          <a:blip r:embed="rId17">
            <a:alphaModFix/>
          </a:blip>
          <a:srcRect b="0" l="0" r="0" t="0"/>
          <a:stretch/>
        </p:blipFill>
        <p:spPr>
          <a:xfrm>
            <a:off x="5490575" y="1370575"/>
            <a:ext cx="1734726" cy="1130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p:nvPr/>
        </p:nvSpPr>
        <p:spPr>
          <a:xfrm>
            <a:off x="304800" y="365750"/>
            <a:ext cx="4541400" cy="430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4849525" y="365750"/>
            <a:ext cx="4297800" cy="430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txBox="1"/>
          <p:nvPr>
            <p:ph type="title"/>
          </p:nvPr>
        </p:nvSpPr>
        <p:spPr>
          <a:xfrm>
            <a:off x="1256575" y="445025"/>
            <a:ext cx="27819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200">
                <a:solidFill>
                  <a:schemeClr val="accent4"/>
                </a:solidFill>
              </a:rPr>
              <a:t>GOALS</a:t>
            </a:r>
            <a:endParaRPr b="1" sz="2200">
              <a:solidFill>
                <a:schemeClr val="accent4"/>
              </a:solidFill>
            </a:endParaRPr>
          </a:p>
        </p:txBody>
      </p:sp>
      <p:sp>
        <p:nvSpPr>
          <p:cNvPr id="80" name="Google Shape;80;p3"/>
          <p:cNvSpPr txBox="1"/>
          <p:nvPr>
            <p:ph idx="1" type="body"/>
          </p:nvPr>
        </p:nvSpPr>
        <p:spPr>
          <a:xfrm>
            <a:off x="311700" y="1152475"/>
            <a:ext cx="44814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Times New Roman"/>
              <a:buChar char="●"/>
            </a:pPr>
            <a:r>
              <a:rPr lang="en">
                <a:solidFill>
                  <a:schemeClr val="dk1"/>
                </a:solidFill>
                <a:latin typeface="Times New Roman"/>
                <a:ea typeface="Times New Roman"/>
                <a:cs typeface="Times New Roman"/>
                <a:sym typeface="Times New Roman"/>
              </a:rPr>
              <a:t>Learn how AI works in theory and practice.</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solidFill>
                  <a:schemeClr val="dk1"/>
                </a:solidFill>
                <a:latin typeface="Times New Roman"/>
                <a:ea typeface="Times New Roman"/>
                <a:cs typeface="Times New Roman"/>
                <a:sym typeface="Times New Roman"/>
              </a:rPr>
              <a:t>Gain confidence in Python coding and AI tools.</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solidFill>
                  <a:schemeClr val="dk1"/>
                </a:solidFill>
                <a:latin typeface="Times New Roman"/>
                <a:ea typeface="Times New Roman"/>
                <a:cs typeface="Times New Roman"/>
                <a:sym typeface="Times New Roman"/>
              </a:rPr>
              <a:t>Admire how Cal3 level math can shape the world!</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solidFill>
                  <a:schemeClr val="dk1"/>
                </a:solidFill>
                <a:latin typeface="Times New Roman"/>
                <a:ea typeface="Times New Roman"/>
                <a:cs typeface="Times New Roman"/>
                <a:sym typeface="Times New Roman"/>
              </a:rPr>
              <a:t>Create realistic applications to solve a real-world problem.</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solidFill>
                  <a:schemeClr val="dk1"/>
                </a:solidFill>
                <a:latin typeface="Times New Roman"/>
                <a:ea typeface="Times New Roman"/>
                <a:cs typeface="Times New Roman"/>
                <a:sym typeface="Times New Roman"/>
              </a:rPr>
              <a:t> </a:t>
            </a:r>
            <a:r>
              <a:rPr i="1" lang="en">
                <a:solidFill>
                  <a:schemeClr val="dk1"/>
                </a:solidFill>
                <a:latin typeface="Times New Roman"/>
                <a:ea typeface="Times New Roman"/>
                <a:cs typeface="Times New Roman"/>
                <a:sym typeface="Times New Roman"/>
              </a:rPr>
              <a:t>Aim for internships and jobs in top companies and institutions doing AI research.</a:t>
            </a:r>
            <a:endParaRPr>
              <a:latin typeface="Times New Roman"/>
              <a:ea typeface="Times New Roman"/>
              <a:cs typeface="Times New Roman"/>
              <a:sym typeface="Times New Roman"/>
            </a:endParaRPr>
          </a:p>
        </p:txBody>
      </p:sp>
      <p:sp>
        <p:nvSpPr>
          <p:cNvPr id="81" name="Google Shape;81;p3"/>
          <p:cNvSpPr txBox="1"/>
          <p:nvPr>
            <p:ph type="title"/>
          </p:nvPr>
        </p:nvSpPr>
        <p:spPr>
          <a:xfrm>
            <a:off x="5607475" y="551725"/>
            <a:ext cx="27819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990"/>
              <a:buFont typeface="Arial"/>
              <a:buNone/>
            </a:pPr>
            <a:r>
              <a:rPr b="1" lang="en" sz="2220">
                <a:solidFill>
                  <a:srgbClr val="FF9900"/>
                </a:solidFill>
              </a:rPr>
              <a:t>General Principles</a:t>
            </a:r>
            <a:endParaRPr b="1" sz="2220">
              <a:solidFill>
                <a:srgbClr val="FF9900"/>
              </a:solidFill>
            </a:endParaRPr>
          </a:p>
        </p:txBody>
      </p:sp>
      <p:sp>
        <p:nvSpPr>
          <p:cNvPr id="82" name="Google Shape;82;p3"/>
          <p:cNvSpPr txBox="1"/>
          <p:nvPr>
            <p:ph idx="1" type="body"/>
          </p:nvPr>
        </p:nvSpPr>
        <p:spPr>
          <a:xfrm>
            <a:off x="4662600" y="1259175"/>
            <a:ext cx="44814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Try to keep up with the pace, do your best not to miss a single class.</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00FF"/>
              </a:buClr>
              <a:buSzPts val="1800"/>
              <a:buFont typeface="Times New Roman"/>
              <a:buChar char="●"/>
            </a:pPr>
            <a:r>
              <a:rPr lang="en">
                <a:solidFill>
                  <a:srgbClr val="FF00FF"/>
                </a:solidFill>
                <a:latin typeface="Times New Roman"/>
                <a:ea typeface="Times New Roman"/>
                <a:cs typeface="Times New Roman"/>
                <a:sym typeface="Times New Roman"/>
              </a:rPr>
              <a:t>No exams, just group assignments and projects.</a:t>
            </a:r>
            <a:endParaRPr>
              <a:solidFill>
                <a:srgbClr val="FF00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Do not intimidated by the amount of scientific tools, you are not alone.</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Presentation → Coding → Discussion</a:t>
            </a:r>
            <a:endParaRPr>
              <a:solidFill>
                <a:schemeClr val="dk1"/>
              </a:solidFill>
              <a:latin typeface="Times New Roman"/>
              <a:ea typeface="Times New Roman"/>
              <a:cs typeface="Times New Roman"/>
              <a:sym typeface="Times New Roman"/>
            </a:endParaRPr>
          </a:p>
          <a:p>
            <a:pPr indent="0" lvl="0" marL="457200" rtl="0" algn="l">
              <a:lnSpc>
                <a:spcPct val="200000"/>
              </a:lnSpc>
              <a:spcBef>
                <a:spcPts val="1200"/>
              </a:spcBef>
              <a:spcAft>
                <a:spcPts val="1200"/>
              </a:spcAft>
              <a:buSzPts val="1800"/>
              <a:buNone/>
            </a:pPr>
            <a:r>
              <a:t/>
            </a:r>
            <a:endParaRPr>
              <a:solidFill>
                <a:schemeClr val="dk1"/>
              </a:solidFill>
              <a:latin typeface="Times New Roman"/>
              <a:ea typeface="Times New Roman"/>
              <a:cs typeface="Times New Roman"/>
              <a:sym typeface="Times New Roman"/>
            </a:endParaRPr>
          </a:p>
        </p:txBody>
      </p:sp>
      <p:sp>
        <p:nvSpPr>
          <p:cNvPr id="83" name="Google Shape;83;p3"/>
          <p:cNvSpPr txBox="1"/>
          <p:nvPr/>
        </p:nvSpPr>
        <p:spPr>
          <a:xfrm>
            <a:off x="289550" y="441950"/>
            <a:ext cx="442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4"/>
          <p:cNvSpPr txBox="1"/>
          <p:nvPr>
            <p:ph type="title"/>
          </p:nvPr>
        </p:nvSpPr>
        <p:spPr>
          <a:xfrm>
            <a:off x="311700" y="445025"/>
            <a:ext cx="46641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Technical Stuff</a:t>
            </a:r>
            <a:endParaRPr/>
          </a:p>
        </p:txBody>
      </p:sp>
      <p:sp>
        <p:nvSpPr>
          <p:cNvPr id="89" name="Google Shape;89;p4"/>
          <p:cNvSpPr txBox="1"/>
          <p:nvPr>
            <p:ph idx="1" type="body"/>
          </p:nvPr>
        </p:nvSpPr>
        <p:spPr>
          <a:xfrm>
            <a:off x="311700" y="1152475"/>
            <a:ext cx="5670000" cy="3416400"/>
          </a:xfrm>
          <a:prstGeom prst="rect">
            <a:avLst/>
          </a:prstGeom>
          <a:noFill/>
          <a:ln>
            <a:noFill/>
          </a:ln>
        </p:spPr>
        <p:txBody>
          <a:bodyPr anchorCtr="0" anchor="t" bIns="91425" lIns="91425" spcFirstLastPara="1" rIns="91425" wrap="square" tIns="91425">
            <a:normAutofit fontScale="85000" lnSpcReduction="10000"/>
          </a:bodyPr>
          <a:lstStyle/>
          <a:p>
            <a:pPr indent="-325755" lvl="0" marL="457200" rtl="0" algn="l">
              <a:lnSpc>
                <a:spcPct val="115000"/>
              </a:lnSpc>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All lecture notes, codes and assignment will be posted on Google Colab.</a:t>
            </a:r>
            <a:endParaRPr>
              <a:solidFill>
                <a:srgbClr val="000000"/>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Find your working body and signed a </a:t>
            </a:r>
            <a:r>
              <a:rPr lang="en">
                <a:solidFill>
                  <a:srgbClr val="000000"/>
                </a:solidFill>
                <a:latin typeface="Times New Roman"/>
                <a:ea typeface="Times New Roman"/>
                <a:cs typeface="Times New Roman"/>
                <a:sym typeface="Times New Roman"/>
              </a:rPr>
              <a:t>collaboration</a:t>
            </a:r>
            <a:r>
              <a:rPr lang="en">
                <a:solidFill>
                  <a:srgbClr val="000000"/>
                </a:solidFill>
                <a:latin typeface="Times New Roman"/>
                <a:ea typeface="Times New Roman"/>
                <a:cs typeface="Times New Roman"/>
                <a:sym typeface="Times New Roman"/>
              </a:rPr>
              <a:t> agreement and email it to me. You </a:t>
            </a:r>
            <a:r>
              <a:rPr lang="en">
                <a:solidFill>
                  <a:srgbClr val="000000"/>
                </a:solidFill>
                <a:latin typeface="Times New Roman"/>
                <a:ea typeface="Times New Roman"/>
                <a:cs typeface="Times New Roman"/>
                <a:sym typeface="Times New Roman"/>
              </a:rPr>
              <a:t>should</a:t>
            </a:r>
            <a:r>
              <a:rPr lang="en">
                <a:solidFill>
                  <a:srgbClr val="000000"/>
                </a:solidFill>
                <a:latin typeface="Times New Roman"/>
                <a:ea typeface="Times New Roman"/>
                <a:cs typeface="Times New Roman"/>
                <a:sym typeface="Times New Roman"/>
              </a:rPr>
              <a:t> do this before the next Monday. </a:t>
            </a:r>
            <a:endParaRPr>
              <a:solidFill>
                <a:srgbClr val="000000"/>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Your group will have a link to your Colab space. Everything will be ready to run, no install required. </a:t>
            </a:r>
            <a:r>
              <a:rPr i="1" lang="en">
                <a:solidFill>
                  <a:srgbClr val="000000"/>
                </a:solidFill>
                <a:latin typeface="Times New Roman"/>
                <a:ea typeface="Times New Roman"/>
                <a:cs typeface="Times New Roman"/>
                <a:sym typeface="Times New Roman"/>
              </a:rPr>
              <a:t>The only rule is “do not delete any folder or change folder names”. Use “myworks” folder  </a:t>
            </a:r>
            <a:endParaRPr i="1">
              <a:solidFill>
                <a:srgbClr val="000000"/>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You are welcome to install Python locally to your computer. Just follow the instruction in our syllabus. However, assignments must  be submitted on Colab.</a:t>
            </a:r>
            <a:endParaRPr>
              <a:solidFill>
                <a:srgbClr val="000000"/>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rgbClr val="000000"/>
              </a:buClr>
              <a:buSzPct val="100000"/>
              <a:buFont typeface="Times New Roman"/>
              <a:buChar char="●"/>
            </a:pPr>
            <a:r>
              <a:rPr lang="en">
                <a:solidFill>
                  <a:srgbClr val="000000"/>
                </a:solidFill>
                <a:latin typeface="Times New Roman"/>
                <a:ea typeface="Times New Roman"/>
                <a:cs typeface="Times New Roman"/>
                <a:sym typeface="Times New Roman"/>
              </a:rPr>
              <a:t>Our main communication tool is Slack. Post all technical questions there. I will also post all the stuff on Github.</a:t>
            </a:r>
            <a:endParaRPr>
              <a:solidFill>
                <a:srgbClr val="000000"/>
              </a:solidFill>
              <a:latin typeface="Times New Roman"/>
              <a:ea typeface="Times New Roman"/>
              <a:cs typeface="Times New Roman"/>
              <a:sym typeface="Times New Roman"/>
            </a:endParaRPr>
          </a:p>
        </p:txBody>
      </p:sp>
      <p:pic>
        <p:nvPicPr>
          <p:cNvPr id="90" name="Google Shape;90;p4"/>
          <p:cNvPicPr preferRelativeResize="0"/>
          <p:nvPr/>
        </p:nvPicPr>
        <p:blipFill>
          <a:blip r:embed="rId3">
            <a:alphaModFix/>
          </a:blip>
          <a:stretch>
            <a:fillRect/>
          </a:stretch>
        </p:blipFill>
        <p:spPr>
          <a:xfrm>
            <a:off x="6035050" y="820963"/>
            <a:ext cx="2667000" cy="368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5"/>
          <p:cNvPicPr preferRelativeResize="0"/>
          <p:nvPr/>
        </p:nvPicPr>
        <p:blipFill rotWithShape="1">
          <a:blip r:embed="rId3">
            <a:alphaModFix/>
          </a:blip>
          <a:srcRect b="0" l="0" r="0" t="0"/>
          <a:stretch/>
        </p:blipFill>
        <p:spPr>
          <a:xfrm>
            <a:off x="129550" y="121900"/>
            <a:ext cx="4229101" cy="4713575"/>
          </a:xfrm>
          <a:prstGeom prst="rect">
            <a:avLst/>
          </a:prstGeom>
          <a:noFill/>
          <a:ln>
            <a:noFill/>
          </a:ln>
        </p:spPr>
      </p:pic>
      <p:pic>
        <p:nvPicPr>
          <p:cNvPr id="96" name="Google Shape;96;p5"/>
          <p:cNvPicPr preferRelativeResize="0"/>
          <p:nvPr/>
        </p:nvPicPr>
        <p:blipFill rotWithShape="1">
          <a:blip r:embed="rId4">
            <a:alphaModFix/>
          </a:blip>
          <a:srcRect b="0" l="0" r="0" t="0"/>
          <a:stretch/>
        </p:blipFill>
        <p:spPr>
          <a:xfrm>
            <a:off x="4294825" y="121900"/>
            <a:ext cx="4392296" cy="4713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6"/>
          <p:cNvSpPr txBox="1"/>
          <p:nvPr>
            <p:ph type="title"/>
          </p:nvPr>
        </p:nvSpPr>
        <p:spPr>
          <a:xfrm>
            <a:off x="311700" y="445025"/>
            <a:ext cx="4329000" cy="5727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2800"/>
              <a:buNone/>
            </a:pPr>
            <a:r>
              <a:rPr b="1" lang="en" sz="1800">
                <a:solidFill>
                  <a:srgbClr val="FF9900"/>
                </a:solidFill>
                <a:latin typeface="Times New Roman"/>
                <a:ea typeface="Times New Roman"/>
                <a:cs typeface="Times New Roman"/>
                <a:sym typeface="Times New Roman"/>
              </a:rPr>
              <a:t>CH1: Essential Python Modules for Machine Learning</a:t>
            </a:r>
            <a:endParaRPr b="1" sz="1800">
              <a:solidFill>
                <a:srgbClr val="FF99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sz="2488"/>
          </a:p>
        </p:txBody>
      </p:sp>
      <p:sp>
        <p:nvSpPr>
          <p:cNvPr id="102" name="Google Shape;102;p6"/>
          <p:cNvSpPr txBox="1"/>
          <p:nvPr>
            <p:ph idx="1" type="body"/>
          </p:nvPr>
        </p:nvSpPr>
        <p:spPr>
          <a:xfrm>
            <a:off x="311700" y="1152475"/>
            <a:ext cx="40623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200000"/>
              </a:lnSpc>
              <a:spcBef>
                <a:spcPts val="0"/>
              </a:spcBef>
              <a:spcAft>
                <a:spcPts val="0"/>
              </a:spcAft>
              <a:buSzPts val="1600"/>
              <a:buFont typeface="Times New Roman"/>
              <a:buChar char="●"/>
            </a:pPr>
            <a:r>
              <a:rPr lang="en">
                <a:solidFill>
                  <a:schemeClr val="dk1"/>
                </a:solidFill>
                <a:latin typeface="Times New Roman"/>
                <a:ea typeface="Times New Roman"/>
                <a:cs typeface="Times New Roman"/>
                <a:sym typeface="Times New Roman"/>
              </a:rPr>
              <a:t>Python Basics</a:t>
            </a:r>
            <a:endParaRPr>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SzPts val="1600"/>
              <a:buFont typeface="Times New Roman"/>
              <a:buChar char="●"/>
            </a:pPr>
            <a:r>
              <a:rPr lang="en">
                <a:solidFill>
                  <a:schemeClr val="dk1"/>
                </a:solidFill>
                <a:latin typeface="Times New Roman"/>
                <a:ea typeface="Times New Roman"/>
                <a:cs typeface="Times New Roman"/>
                <a:sym typeface="Times New Roman"/>
              </a:rPr>
              <a:t>Array Operations with Numpy</a:t>
            </a:r>
            <a:endParaRPr>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SzPts val="1600"/>
              <a:buFont typeface="Times New Roman"/>
              <a:buChar char="●"/>
            </a:pPr>
            <a:r>
              <a:rPr lang="en">
                <a:solidFill>
                  <a:schemeClr val="dk1"/>
                </a:solidFill>
                <a:latin typeface="Times New Roman"/>
                <a:ea typeface="Times New Roman"/>
                <a:cs typeface="Times New Roman"/>
                <a:sym typeface="Times New Roman"/>
              </a:rPr>
              <a:t>Data Visualization with Matplotlib</a:t>
            </a:r>
            <a:endParaRPr>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SzPts val="1600"/>
              <a:buFont typeface="Times New Roman"/>
              <a:buChar char="●"/>
            </a:pPr>
            <a:r>
              <a:rPr lang="en">
                <a:solidFill>
                  <a:schemeClr val="dk1"/>
                </a:solidFill>
                <a:latin typeface="Times New Roman"/>
                <a:ea typeface="Times New Roman"/>
                <a:cs typeface="Times New Roman"/>
                <a:sym typeface="Times New Roman"/>
              </a:rPr>
              <a:t>Data Manipulation with Pandas</a:t>
            </a:r>
            <a:endParaRPr>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SzPts val="1600"/>
              <a:buFont typeface="Times New Roman"/>
              <a:buChar char="●"/>
            </a:pPr>
            <a:r>
              <a:rPr lang="en">
                <a:solidFill>
                  <a:schemeClr val="dk1"/>
                </a:solidFill>
                <a:latin typeface="Times New Roman"/>
                <a:ea typeface="Times New Roman"/>
                <a:cs typeface="Times New Roman"/>
                <a:sym typeface="Times New Roman"/>
              </a:rPr>
              <a:t>Basics of Image Processing with PIL</a:t>
            </a:r>
            <a:endParaRPr sz="1600">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t/>
            </a:r>
            <a:endParaRPr>
              <a:latin typeface="Times New Roman"/>
              <a:ea typeface="Times New Roman"/>
              <a:cs typeface="Times New Roman"/>
              <a:sym typeface="Times New Roman"/>
            </a:endParaRPr>
          </a:p>
        </p:txBody>
      </p:sp>
      <p:sp>
        <p:nvSpPr>
          <p:cNvPr id="103" name="Google Shape;103;p6"/>
          <p:cNvSpPr txBox="1"/>
          <p:nvPr>
            <p:ph type="title"/>
          </p:nvPr>
        </p:nvSpPr>
        <p:spPr>
          <a:xfrm>
            <a:off x="4700825" y="445025"/>
            <a:ext cx="4329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rgbClr val="FF9900"/>
                </a:solidFill>
                <a:latin typeface="Times New Roman"/>
                <a:ea typeface="Times New Roman"/>
                <a:cs typeface="Times New Roman"/>
                <a:sym typeface="Times New Roman"/>
              </a:rPr>
              <a:t>CH2: A Gentle Introduction to Neural Networks</a:t>
            </a:r>
            <a:endParaRPr b="1" sz="1800">
              <a:solidFill>
                <a:srgbClr val="FF99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sz="1600"/>
          </a:p>
        </p:txBody>
      </p:sp>
      <p:sp>
        <p:nvSpPr>
          <p:cNvPr id="104" name="Google Shape;104;p6"/>
          <p:cNvSpPr/>
          <p:nvPr/>
        </p:nvSpPr>
        <p:spPr>
          <a:xfrm>
            <a:off x="4628825" y="419100"/>
            <a:ext cx="4206300" cy="3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
          <p:cNvSpPr/>
          <p:nvPr/>
        </p:nvSpPr>
        <p:spPr>
          <a:xfrm>
            <a:off x="419100" y="419100"/>
            <a:ext cx="4206300" cy="3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
          <p:cNvSpPr txBox="1"/>
          <p:nvPr>
            <p:ph idx="1" type="body"/>
          </p:nvPr>
        </p:nvSpPr>
        <p:spPr>
          <a:xfrm>
            <a:off x="4700825" y="1259150"/>
            <a:ext cx="4062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Font typeface="Times New Roman"/>
              <a:buChar char="●"/>
            </a:pPr>
            <a:r>
              <a:rPr lang="en">
                <a:solidFill>
                  <a:schemeClr val="dk1"/>
                </a:solidFill>
                <a:latin typeface="Times New Roman"/>
                <a:ea typeface="Times New Roman"/>
                <a:cs typeface="Times New Roman"/>
                <a:sym typeface="Times New Roman"/>
              </a:rPr>
              <a:t>Gradient Descent Algorithm</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
                <a:solidFill>
                  <a:schemeClr val="dk1"/>
                </a:solidFill>
                <a:latin typeface="Times New Roman"/>
                <a:ea typeface="Times New Roman"/>
                <a:cs typeface="Times New Roman"/>
                <a:sym typeface="Times New Roman"/>
              </a:rPr>
              <a:t>Linear Regression</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
                <a:solidFill>
                  <a:schemeClr val="dk1"/>
                </a:solidFill>
                <a:latin typeface="Times New Roman"/>
                <a:ea typeface="Times New Roman"/>
                <a:cs typeface="Times New Roman"/>
                <a:sym typeface="Times New Roman"/>
              </a:rPr>
              <a:t>From Linear Regression to Neural Networks</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
                <a:solidFill>
                  <a:schemeClr val="dk1"/>
                </a:solidFill>
                <a:latin typeface="Times New Roman"/>
                <a:ea typeface="Times New Roman"/>
                <a:cs typeface="Times New Roman"/>
                <a:sym typeface="Times New Roman"/>
              </a:rPr>
              <a:t>Backpropogation</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7"/>
          <p:cNvSpPr/>
          <p:nvPr/>
        </p:nvSpPr>
        <p:spPr>
          <a:xfrm>
            <a:off x="4792975" y="388625"/>
            <a:ext cx="3993000" cy="4245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7"/>
          <p:cNvSpPr txBox="1"/>
          <p:nvPr>
            <p:ph type="title"/>
          </p:nvPr>
        </p:nvSpPr>
        <p:spPr>
          <a:xfrm>
            <a:off x="311700" y="445025"/>
            <a:ext cx="4626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1820">
                <a:solidFill>
                  <a:srgbClr val="FF9900"/>
                </a:solidFill>
                <a:latin typeface="Times New Roman"/>
                <a:ea typeface="Times New Roman"/>
                <a:cs typeface="Times New Roman"/>
                <a:sym typeface="Times New Roman"/>
              </a:rPr>
              <a:t>CH3: Building Neural Networks with Pytorch</a:t>
            </a:r>
            <a:endParaRPr b="1" sz="1820">
              <a:solidFill>
                <a:srgbClr val="FF9900"/>
              </a:solidFill>
              <a:latin typeface="Times New Roman"/>
              <a:ea typeface="Times New Roman"/>
              <a:cs typeface="Times New Roman"/>
              <a:sym typeface="Times New Roman"/>
            </a:endParaRPr>
          </a:p>
        </p:txBody>
      </p:sp>
      <p:sp>
        <p:nvSpPr>
          <p:cNvPr id="113" name="Google Shape;113;p7"/>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fontScale="92500"/>
          </a:bodyPr>
          <a:lstStyle/>
          <a:p>
            <a:pPr indent="-334327" lvl="0" marL="457200" rtl="0" algn="l">
              <a:lnSpc>
                <a:spcPct val="200000"/>
              </a:lnSpc>
              <a:spcBef>
                <a:spcPts val="0"/>
              </a:spcBef>
              <a:spcAft>
                <a:spcPts val="0"/>
              </a:spcAft>
              <a:buSzPct val="100000"/>
              <a:buChar char="●"/>
            </a:pPr>
            <a:r>
              <a:rPr lang="en">
                <a:solidFill>
                  <a:schemeClr val="dk1"/>
                </a:solidFill>
                <a:latin typeface="Times New Roman"/>
                <a:ea typeface="Times New Roman"/>
                <a:cs typeface="Times New Roman"/>
                <a:sym typeface="Times New Roman"/>
              </a:rPr>
              <a:t>Introduction to Pytorch</a:t>
            </a:r>
            <a:endParaRPr>
              <a:solidFill>
                <a:schemeClr val="dk1"/>
              </a:solidFill>
              <a:latin typeface="Times New Roman"/>
              <a:ea typeface="Times New Roman"/>
              <a:cs typeface="Times New Roman"/>
              <a:sym typeface="Times New Roman"/>
            </a:endParaRPr>
          </a:p>
          <a:p>
            <a:pPr indent="-334327" lvl="0" marL="457200" rtl="0" algn="l">
              <a:lnSpc>
                <a:spcPct val="200000"/>
              </a:lnSpc>
              <a:spcBef>
                <a:spcPts val="0"/>
              </a:spcBef>
              <a:spcAft>
                <a:spcPts val="0"/>
              </a:spcAft>
              <a:buSzPct val="100000"/>
              <a:buChar char="●"/>
            </a:pPr>
            <a:r>
              <a:rPr lang="en">
                <a:solidFill>
                  <a:schemeClr val="dk1"/>
                </a:solidFill>
                <a:latin typeface="Times New Roman"/>
                <a:ea typeface="Times New Roman"/>
                <a:cs typeface="Times New Roman"/>
                <a:sym typeface="Times New Roman"/>
              </a:rPr>
              <a:t>Linear Regression with Pytorch</a:t>
            </a:r>
            <a:endParaRPr>
              <a:solidFill>
                <a:schemeClr val="dk1"/>
              </a:solidFill>
              <a:latin typeface="Times New Roman"/>
              <a:ea typeface="Times New Roman"/>
              <a:cs typeface="Times New Roman"/>
              <a:sym typeface="Times New Roman"/>
            </a:endParaRPr>
          </a:p>
          <a:p>
            <a:pPr indent="-334327" lvl="0" marL="457200" rtl="0" algn="l">
              <a:lnSpc>
                <a:spcPct val="200000"/>
              </a:lnSpc>
              <a:spcBef>
                <a:spcPts val="0"/>
              </a:spcBef>
              <a:spcAft>
                <a:spcPts val="0"/>
              </a:spcAft>
              <a:buSzPct val="100000"/>
              <a:buChar char="●"/>
            </a:pPr>
            <a:r>
              <a:rPr lang="en">
                <a:solidFill>
                  <a:schemeClr val="dk1"/>
                </a:solidFill>
                <a:latin typeface="Times New Roman"/>
                <a:ea typeface="Times New Roman"/>
                <a:cs typeface="Times New Roman"/>
                <a:sym typeface="Times New Roman"/>
              </a:rPr>
              <a:t>Feed Forward Neural Networks(FNNs)</a:t>
            </a:r>
            <a:endParaRPr>
              <a:solidFill>
                <a:schemeClr val="dk1"/>
              </a:solidFill>
              <a:latin typeface="Times New Roman"/>
              <a:ea typeface="Times New Roman"/>
              <a:cs typeface="Times New Roman"/>
              <a:sym typeface="Times New Roman"/>
            </a:endParaRPr>
          </a:p>
          <a:p>
            <a:pPr indent="-334327" lvl="0" marL="457200" rtl="0" algn="l">
              <a:lnSpc>
                <a:spcPct val="200000"/>
              </a:lnSpc>
              <a:spcBef>
                <a:spcPts val="0"/>
              </a:spcBef>
              <a:spcAft>
                <a:spcPts val="0"/>
              </a:spcAft>
              <a:buSzPct val="100000"/>
              <a:buChar char="●"/>
            </a:pPr>
            <a:r>
              <a:rPr lang="en">
                <a:solidFill>
                  <a:schemeClr val="dk1"/>
                </a:solidFill>
                <a:latin typeface="Times New Roman"/>
                <a:ea typeface="Times New Roman"/>
                <a:cs typeface="Times New Roman"/>
                <a:sym typeface="Times New Roman"/>
              </a:rPr>
              <a:t>Convolutional Neural Networks(CNNs)</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ct val="61110"/>
              <a:buFont typeface="Arial"/>
              <a:buNone/>
            </a:pPr>
            <a:r>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ct val="108108"/>
              <a:buNone/>
            </a:pPr>
            <a:r>
              <a:t/>
            </a:r>
            <a:endParaRPr>
              <a:solidFill>
                <a:schemeClr val="dk1"/>
              </a:solidFill>
              <a:latin typeface="Times New Roman"/>
              <a:ea typeface="Times New Roman"/>
              <a:cs typeface="Times New Roman"/>
              <a:sym typeface="Times New Roman"/>
            </a:endParaRPr>
          </a:p>
        </p:txBody>
      </p:sp>
      <p:sp>
        <p:nvSpPr>
          <p:cNvPr id="114" name="Google Shape;114;p7"/>
          <p:cNvSpPr txBox="1"/>
          <p:nvPr>
            <p:ph type="title"/>
          </p:nvPr>
        </p:nvSpPr>
        <p:spPr>
          <a:xfrm>
            <a:off x="4983475" y="509825"/>
            <a:ext cx="4328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rgbClr val="FF9900"/>
                </a:solidFill>
              </a:rPr>
              <a:t>CH4: Improving Neural Networks</a:t>
            </a:r>
            <a:endParaRPr b="1" sz="1800">
              <a:solidFill>
                <a:srgbClr val="FF9900"/>
              </a:solidFill>
            </a:endParaRPr>
          </a:p>
          <a:p>
            <a:pPr indent="0" lvl="0" marL="0" rtl="0" algn="l">
              <a:lnSpc>
                <a:spcPct val="100000"/>
              </a:lnSpc>
              <a:spcBef>
                <a:spcPts val="0"/>
              </a:spcBef>
              <a:spcAft>
                <a:spcPts val="0"/>
              </a:spcAft>
              <a:buSzPts val="990"/>
              <a:buNone/>
            </a:pPr>
            <a:r>
              <a:t/>
            </a:r>
            <a:endParaRPr sz="1800">
              <a:latin typeface="Times New Roman"/>
              <a:ea typeface="Times New Roman"/>
              <a:cs typeface="Times New Roman"/>
              <a:sym typeface="Times New Roman"/>
            </a:endParaRPr>
          </a:p>
        </p:txBody>
      </p:sp>
      <p:sp>
        <p:nvSpPr>
          <p:cNvPr id="115" name="Google Shape;115;p7"/>
          <p:cNvSpPr txBox="1"/>
          <p:nvPr>
            <p:ph idx="1" type="body"/>
          </p:nvPr>
        </p:nvSpPr>
        <p:spPr>
          <a:xfrm>
            <a:off x="4685575" y="1217275"/>
            <a:ext cx="4260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i="1" lang="en">
                <a:solidFill>
                  <a:schemeClr val="dk1"/>
                </a:solidFill>
                <a:latin typeface="Times New Roman"/>
                <a:ea typeface="Times New Roman"/>
                <a:cs typeface="Times New Roman"/>
                <a:sym typeface="Times New Roman"/>
              </a:rPr>
              <a:t>Transfer Learning</a:t>
            </a:r>
            <a:endParaRPr i="1">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Char char="●"/>
            </a:pPr>
            <a:r>
              <a:rPr lang="en">
                <a:solidFill>
                  <a:schemeClr val="dk1"/>
                </a:solidFill>
                <a:latin typeface="Times New Roman"/>
                <a:ea typeface="Times New Roman"/>
                <a:cs typeface="Times New Roman"/>
                <a:sym typeface="Times New Roman"/>
              </a:rPr>
              <a:t>Data Augmentation, Regularization,</a:t>
            </a:r>
            <a:br>
              <a:rPr lang="en">
                <a:solidFill>
                  <a:schemeClr val="dk1"/>
                </a:solidFill>
                <a:latin typeface="Times New Roman"/>
                <a:ea typeface="Times New Roman"/>
                <a:cs typeface="Times New Roman"/>
                <a:sym typeface="Times New Roman"/>
              </a:rPr>
            </a:br>
            <a:r>
              <a:rPr lang="en">
                <a:solidFill>
                  <a:schemeClr val="dk1"/>
                </a:solidFill>
                <a:latin typeface="Times New Roman"/>
                <a:ea typeface="Times New Roman"/>
                <a:cs typeface="Times New Roman"/>
                <a:sym typeface="Times New Roman"/>
              </a:rPr>
              <a:t>Ensembling </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Char char="●"/>
            </a:pPr>
            <a:r>
              <a:rPr lang="en">
                <a:solidFill>
                  <a:schemeClr val="dk1"/>
                </a:solidFill>
                <a:latin typeface="Times New Roman"/>
                <a:ea typeface="Times New Roman"/>
                <a:cs typeface="Times New Roman"/>
                <a:sym typeface="Times New Roman"/>
              </a:rPr>
              <a:t>Hyperparameter Optimization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t/>
            </a:r>
            <a:endParaRPr>
              <a:solidFill>
                <a:schemeClr val="dk1"/>
              </a:solidFill>
              <a:latin typeface="Times New Roman"/>
              <a:ea typeface="Times New Roman"/>
              <a:cs typeface="Times New Roman"/>
              <a:sym typeface="Times New Roman"/>
            </a:endParaRPr>
          </a:p>
        </p:txBody>
      </p:sp>
      <p:sp>
        <p:nvSpPr>
          <p:cNvPr id="116" name="Google Shape;116;p7"/>
          <p:cNvSpPr/>
          <p:nvPr/>
        </p:nvSpPr>
        <p:spPr>
          <a:xfrm>
            <a:off x="311700" y="388625"/>
            <a:ext cx="4260300" cy="4245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ph type="title"/>
          </p:nvPr>
        </p:nvSpPr>
        <p:spPr>
          <a:xfrm>
            <a:off x="311700" y="445025"/>
            <a:ext cx="4664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32106"/>
              <a:buNone/>
            </a:pPr>
            <a:r>
              <a:rPr b="1" lang="en" sz="2355">
                <a:solidFill>
                  <a:schemeClr val="accent4"/>
                </a:solidFill>
              </a:rPr>
              <a:t>CH5: Modern Neural Network Architectures</a:t>
            </a:r>
            <a:endParaRPr b="1" sz="2355">
              <a:solidFill>
                <a:schemeClr val="accent4"/>
              </a:solidFill>
            </a:endParaRPr>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SzPct val="111111"/>
              <a:buNone/>
            </a:pPr>
            <a:r>
              <a:t/>
            </a:r>
            <a:endParaRPr/>
          </a:p>
        </p:txBody>
      </p:sp>
      <p:sp>
        <p:nvSpPr>
          <p:cNvPr id="122" name="Google Shape;122;p8"/>
          <p:cNvSpPr txBox="1"/>
          <p:nvPr>
            <p:ph idx="1" type="body"/>
          </p:nvPr>
        </p:nvSpPr>
        <p:spPr>
          <a:xfrm>
            <a:off x="311700" y="1152475"/>
            <a:ext cx="37422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200000"/>
              </a:lnSpc>
              <a:spcBef>
                <a:spcPts val="0"/>
              </a:spcBef>
              <a:spcAft>
                <a:spcPts val="0"/>
              </a:spcAft>
              <a:buSzPts val="1600"/>
              <a:buChar char="●"/>
            </a:pPr>
            <a:r>
              <a:rPr lang="en" sz="1600">
                <a:solidFill>
                  <a:schemeClr val="dk1"/>
                </a:solidFill>
                <a:latin typeface="Times New Roman"/>
                <a:ea typeface="Times New Roman"/>
                <a:cs typeface="Times New Roman"/>
                <a:sym typeface="Times New Roman"/>
              </a:rPr>
              <a:t>Auto-Encoders, Generative Adversarial Networks, Transformers, Diffusion Models.</a:t>
            </a:r>
            <a:endParaRPr sz="1600">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SzPts val="1600"/>
              <a:buChar char="●"/>
            </a:pPr>
            <a:r>
              <a:rPr lang="en" sz="1600">
                <a:solidFill>
                  <a:schemeClr val="dk1"/>
                </a:solidFill>
                <a:latin typeface="Times New Roman"/>
                <a:ea typeface="Times New Roman"/>
                <a:cs typeface="Times New Roman"/>
                <a:sym typeface="Times New Roman"/>
              </a:rPr>
              <a:t>YOLO, GPT, Stable Diffusion, Whisper.</a:t>
            </a:r>
            <a:endParaRPr sz="1600">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Introduction to HuggingFace domain.</a:t>
            </a:r>
            <a:endParaRPr sz="1600">
              <a:solidFill>
                <a:schemeClr val="dk1"/>
              </a:solidFill>
              <a:latin typeface="Times New Roman"/>
              <a:ea typeface="Times New Roman"/>
              <a:cs typeface="Times New Roman"/>
              <a:sym typeface="Times New Roman"/>
            </a:endParaRPr>
          </a:p>
        </p:txBody>
      </p:sp>
      <p:pic>
        <p:nvPicPr>
          <p:cNvPr id="123" name="Google Shape;123;p8"/>
          <p:cNvPicPr preferRelativeResize="0"/>
          <p:nvPr/>
        </p:nvPicPr>
        <p:blipFill rotWithShape="1">
          <a:blip r:embed="rId3">
            <a:alphaModFix/>
          </a:blip>
          <a:srcRect b="0" l="0" r="0" t="0"/>
          <a:stretch/>
        </p:blipFill>
        <p:spPr>
          <a:xfrm>
            <a:off x="5128200" y="114225"/>
            <a:ext cx="3657650" cy="48768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9"/>
          <p:cNvSpPr txBox="1"/>
          <p:nvPr>
            <p:ph type="title"/>
          </p:nvPr>
        </p:nvSpPr>
        <p:spPr>
          <a:xfrm>
            <a:off x="311700" y="0"/>
            <a:ext cx="84819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b="1" lang="en" sz="2420">
                <a:solidFill>
                  <a:srgbClr val="FF9900"/>
                </a:solidFill>
                <a:latin typeface="Times New Roman"/>
                <a:ea typeface="Times New Roman"/>
                <a:cs typeface="Times New Roman"/>
                <a:sym typeface="Times New Roman"/>
              </a:rPr>
              <a:t>CH5: Capstone Projects</a:t>
            </a:r>
            <a:endParaRPr b="1" sz="2420">
              <a:solidFill>
                <a:srgbClr val="FF9900"/>
              </a:solidFill>
              <a:latin typeface="Times New Roman"/>
              <a:ea typeface="Times New Roman"/>
              <a:cs typeface="Times New Roman"/>
              <a:sym typeface="Times New Roman"/>
            </a:endParaRPr>
          </a:p>
        </p:txBody>
      </p:sp>
      <p:sp>
        <p:nvSpPr>
          <p:cNvPr id="129" name="Google Shape;129;p9"/>
          <p:cNvSpPr txBox="1"/>
          <p:nvPr>
            <p:ph idx="1" type="body"/>
          </p:nvPr>
        </p:nvSpPr>
        <p:spPr>
          <a:xfrm>
            <a:off x="311700" y="822950"/>
            <a:ext cx="4336500" cy="388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1450">
                <a:solidFill>
                  <a:srgbClr val="FF9900"/>
                </a:solidFill>
                <a:latin typeface="Times New Roman"/>
                <a:ea typeface="Times New Roman"/>
                <a:cs typeface="Times New Roman"/>
                <a:sym typeface="Times New Roman"/>
              </a:rPr>
              <a:t>Capstone Project-1</a:t>
            </a:r>
            <a:endParaRPr b="1" sz="1450">
              <a:solidFill>
                <a:srgbClr val="FF99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450">
              <a:solidFill>
                <a:schemeClr val="dk1"/>
              </a:solidFill>
              <a:latin typeface="Times New Roman"/>
              <a:ea typeface="Times New Roman"/>
              <a:cs typeface="Times New Roman"/>
              <a:sym typeface="Times New Roman"/>
            </a:endParaRPr>
          </a:p>
          <a:p>
            <a:pPr indent="-320675" lvl="0" marL="457200" rtl="0" algn="l">
              <a:lnSpc>
                <a:spcPct val="100000"/>
              </a:lnSpc>
              <a:spcBef>
                <a:spcPts val="0"/>
              </a:spcBef>
              <a:spcAft>
                <a:spcPts val="0"/>
              </a:spcAft>
              <a:buClr>
                <a:schemeClr val="dk1"/>
              </a:buClr>
              <a:buSzPts val="1450"/>
              <a:buFont typeface="Times New Roman"/>
              <a:buChar char="●"/>
            </a:pPr>
            <a:r>
              <a:rPr lang="en" sz="1450">
                <a:solidFill>
                  <a:schemeClr val="dk1"/>
                </a:solidFill>
                <a:latin typeface="Times New Roman"/>
                <a:ea typeface="Times New Roman"/>
                <a:cs typeface="Times New Roman"/>
                <a:sym typeface="Times New Roman"/>
              </a:rPr>
              <a:t>Although the course specifically focuses on image recognition, groups can pick up any neural network application that can be completed before the end of semester. </a:t>
            </a:r>
            <a:endParaRPr sz="1450">
              <a:solidFill>
                <a:schemeClr val="dk1"/>
              </a:solidFill>
              <a:latin typeface="Times New Roman"/>
              <a:ea typeface="Times New Roman"/>
              <a:cs typeface="Times New Roman"/>
              <a:sym typeface="Times New Roman"/>
            </a:endParaRPr>
          </a:p>
          <a:p>
            <a:pPr indent="-320675" lvl="0" marL="457200" rtl="0" algn="l">
              <a:lnSpc>
                <a:spcPct val="100000"/>
              </a:lnSpc>
              <a:spcBef>
                <a:spcPts val="0"/>
              </a:spcBef>
              <a:spcAft>
                <a:spcPts val="0"/>
              </a:spcAft>
              <a:buClr>
                <a:schemeClr val="dk1"/>
              </a:buClr>
              <a:buSzPts val="1450"/>
              <a:buFont typeface="Times New Roman"/>
              <a:buChar char="●"/>
            </a:pPr>
            <a:r>
              <a:rPr lang="en" sz="1450">
                <a:solidFill>
                  <a:schemeClr val="dk1"/>
                </a:solidFill>
                <a:latin typeface="Times New Roman"/>
                <a:ea typeface="Times New Roman"/>
                <a:cs typeface="Times New Roman"/>
                <a:sym typeface="Times New Roman"/>
              </a:rPr>
              <a:t>I will provide a set of potential applications but groups are encouraged to identify their own  projects. Once the target problem is identified, we will create an end-to-end project pipeline  and deploy our model publicly.</a:t>
            </a:r>
            <a:endParaRPr sz="1450">
              <a:solidFill>
                <a:schemeClr val="dk1"/>
              </a:solidFill>
              <a:latin typeface="Times New Roman"/>
              <a:ea typeface="Times New Roman"/>
              <a:cs typeface="Times New Roman"/>
              <a:sym typeface="Times New Roman"/>
            </a:endParaRPr>
          </a:p>
          <a:p>
            <a:pPr indent="-320675" lvl="0" marL="457200" rtl="0" algn="l">
              <a:lnSpc>
                <a:spcPct val="100000"/>
              </a:lnSpc>
              <a:spcBef>
                <a:spcPts val="0"/>
              </a:spcBef>
              <a:spcAft>
                <a:spcPts val="0"/>
              </a:spcAft>
              <a:buClr>
                <a:schemeClr val="dk1"/>
              </a:buClr>
              <a:buSzPts val="1450"/>
              <a:buFont typeface="Times New Roman"/>
              <a:buChar char="●"/>
            </a:pPr>
            <a:r>
              <a:rPr lang="en" sz="1450">
                <a:solidFill>
                  <a:schemeClr val="dk1"/>
                </a:solidFill>
                <a:latin typeface="Times New Roman"/>
                <a:ea typeface="Times New Roman"/>
                <a:cs typeface="Times New Roman"/>
                <a:sym typeface="Times New Roman"/>
              </a:rPr>
              <a:t>Look around for cool projects around deep learning applications in computer vision. We will gradually build your project in the semester, collect data, search the best model etc.</a:t>
            </a:r>
            <a:endParaRPr sz="1450">
              <a:solidFill>
                <a:schemeClr val="dk1"/>
              </a:solidFill>
              <a:latin typeface="Times New Roman"/>
              <a:ea typeface="Times New Roman"/>
              <a:cs typeface="Times New Roman"/>
              <a:sym typeface="Times New Roman"/>
            </a:endParaRPr>
          </a:p>
          <a:p>
            <a:pPr indent="0" lvl="0" marL="457200" rtl="0" algn="l">
              <a:lnSpc>
                <a:spcPct val="200000"/>
              </a:lnSpc>
              <a:spcBef>
                <a:spcPts val="0"/>
              </a:spcBef>
              <a:spcAft>
                <a:spcPts val="1200"/>
              </a:spcAft>
              <a:buSzPts val="1800"/>
              <a:buNone/>
            </a:pPr>
            <a:r>
              <a:t/>
            </a:r>
            <a:endParaRPr sz="1450">
              <a:solidFill>
                <a:schemeClr val="dk1"/>
              </a:solidFill>
              <a:latin typeface="Times New Roman"/>
              <a:ea typeface="Times New Roman"/>
              <a:cs typeface="Times New Roman"/>
              <a:sym typeface="Times New Roman"/>
            </a:endParaRPr>
          </a:p>
        </p:txBody>
      </p:sp>
      <p:sp>
        <p:nvSpPr>
          <p:cNvPr id="130" name="Google Shape;130;p9"/>
          <p:cNvSpPr txBox="1"/>
          <p:nvPr>
            <p:ph idx="1" type="body"/>
          </p:nvPr>
        </p:nvSpPr>
        <p:spPr>
          <a:xfrm>
            <a:off x="4648200" y="822950"/>
            <a:ext cx="4336500" cy="388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21621"/>
              <a:buNone/>
            </a:pPr>
            <a:r>
              <a:rPr b="1" lang="en" sz="1600">
                <a:solidFill>
                  <a:srgbClr val="FF9900"/>
                </a:solidFill>
                <a:latin typeface="Times New Roman"/>
                <a:ea typeface="Times New Roman"/>
                <a:cs typeface="Times New Roman"/>
                <a:sym typeface="Times New Roman"/>
              </a:rPr>
              <a:t>Capstone Project-2</a:t>
            </a:r>
            <a:br>
              <a:rPr b="1" lang="en" sz="1600">
                <a:solidFill>
                  <a:srgbClr val="FF9900"/>
                </a:solidFill>
                <a:latin typeface="Times New Roman"/>
                <a:ea typeface="Times New Roman"/>
                <a:cs typeface="Times New Roman"/>
                <a:sym typeface="Times New Roman"/>
              </a:rPr>
            </a:br>
            <a:endParaRPr b="1" sz="1600">
              <a:solidFill>
                <a:srgbClr val="FF9900"/>
              </a:solidFill>
              <a:latin typeface="Times New Roman"/>
              <a:ea typeface="Times New Roman"/>
              <a:cs typeface="Times New Roman"/>
              <a:sym typeface="Times New Roman"/>
            </a:endParaRPr>
          </a:p>
          <a:p>
            <a:pPr indent="-322580" lvl="0" marL="457200" rtl="0" algn="l">
              <a:lnSpc>
                <a:spcPct val="100000"/>
              </a:lnSpc>
              <a:spcBef>
                <a:spcPts val="0"/>
              </a:spcBef>
              <a:spcAft>
                <a:spcPts val="0"/>
              </a:spcAft>
              <a:buClr>
                <a:schemeClr val="dk1"/>
              </a:buClr>
              <a:buSzPct val="100000"/>
              <a:buFont typeface="Times New Roman"/>
              <a:buChar char="●"/>
            </a:pPr>
            <a:r>
              <a:rPr lang="en" sz="1600">
                <a:solidFill>
                  <a:schemeClr val="dk1"/>
                </a:solidFill>
                <a:latin typeface="Times New Roman"/>
                <a:ea typeface="Times New Roman"/>
                <a:cs typeface="Times New Roman"/>
                <a:sym typeface="Times New Roman"/>
              </a:rPr>
              <a:t>Each group will be assigned to a data science expert from Microsoft. Under the supervision of the group mentor, groups will identify machine learning and data science related projects. </a:t>
            </a:r>
            <a:br>
              <a:rPr lang="en" sz="1600">
                <a:solidFill>
                  <a:schemeClr val="dk1"/>
                </a:solidFill>
                <a:latin typeface="Times New Roman"/>
                <a:ea typeface="Times New Roman"/>
                <a:cs typeface="Times New Roman"/>
                <a:sym typeface="Times New Roman"/>
              </a:rPr>
            </a:b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322580" lvl="0" marL="457200" rtl="0" algn="l">
              <a:lnSpc>
                <a:spcPct val="100000"/>
              </a:lnSpc>
              <a:spcBef>
                <a:spcPts val="0"/>
              </a:spcBef>
              <a:spcAft>
                <a:spcPts val="0"/>
              </a:spcAft>
              <a:buClr>
                <a:schemeClr val="dk1"/>
              </a:buClr>
              <a:buSzPct val="100000"/>
              <a:buFont typeface="Times New Roman"/>
              <a:buChar char="●"/>
            </a:pPr>
            <a:r>
              <a:rPr lang="en" sz="1600">
                <a:solidFill>
                  <a:schemeClr val="dk1"/>
                </a:solidFill>
                <a:latin typeface="Times New Roman"/>
                <a:ea typeface="Times New Roman"/>
                <a:cs typeface="Times New Roman"/>
                <a:sym typeface="Times New Roman"/>
              </a:rPr>
              <a:t>Group members should keep in mind their mentor is volunteering part of their precious time to help them. Therefore, it is important to respect your mentor’s time and efforts during the semester.</a:t>
            </a:r>
            <a:br>
              <a:rPr lang="en" sz="1600">
                <a:solidFill>
                  <a:schemeClr val="dk1"/>
                </a:solidFill>
                <a:latin typeface="Times New Roman"/>
                <a:ea typeface="Times New Roman"/>
                <a:cs typeface="Times New Roman"/>
                <a:sym typeface="Times New Roman"/>
              </a:rPr>
            </a:b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322580" lvl="0" marL="457200" rtl="0" algn="l">
              <a:lnSpc>
                <a:spcPct val="100000"/>
              </a:lnSpc>
              <a:spcBef>
                <a:spcPts val="0"/>
              </a:spcBef>
              <a:spcAft>
                <a:spcPts val="0"/>
              </a:spcAft>
              <a:buClr>
                <a:schemeClr val="dk1"/>
              </a:buClr>
              <a:buSzPct val="100000"/>
              <a:buFont typeface="Times New Roman"/>
              <a:buChar char="●"/>
            </a:pPr>
            <a:r>
              <a:rPr lang="en" sz="1600">
                <a:solidFill>
                  <a:schemeClr val="dk1"/>
                </a:solidFill>
                <a:latin typeface="Times New Roman"/>
                <a:ea typeface="Times New Roman"/>
                <a:cs typeface="Times New Roman"/>
                <a:sym typeface="Times New Roman"/>
              </a:rPr>
              <a:t>Group members should be committed to carry out the tasks such as collecting data, doing some research and preparing short presentations  assigned by their mentor as part of their projects. </a:t>
            </a:r>
            <a:endParaRPr b="1" sz="1700">
              <a:solidFill>
                <a:srgbClr val="FF9900"/>
              </a:solidFill>
              <a:latin typeface="Times New Roman"/>
              <a:ea typeface="Times New Roman"/>
              <a:cs typeface="Times New Roman"/>
              <a:sym typeface="Times New Roman"/>
            </a:endParaRPr>
          </a:p>
          <a:p>
            <a:pPr indent="0" lvl="0" marL="457200" rtl="0" algn="l">
              <a:lnSpc>
                <a:spcPct val="200000"/>
              </a:lnSpc>
              <a:spcBef>
                <a:spcPts val="0"/>
              </a:spcBef>
              <a:spcAft>
                <a:spcPts val="1200"/>
              </a:spcAft>
              <a:buSzPct val="114467"/>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